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8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93" r:id="rId21"/>
    <p:sldId id="294" r:id="rId22"/>
    <p:sldId id="295" r:id="rId23"/>
    <p:sldId id="296" r:id="rId24"/>
    <p:sldId id="298" r:id="rId25"/>
    <p:sldId id="297" r:id="rId26"/>
    <p:sldId id="269" r:id="rId2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71" d="100"/>
          <a:sy n="71" d="100"/>
        </p:scale>
        <p:origin x="946" y="67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10.12.2022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6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17.10.2023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810" r="-1034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205" r="-10343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44654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567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341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3032" r="-6686" b="-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6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6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60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500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9518" r="-10473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8095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460" r="-462349" b="-169912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198" t="-46460" r="-11880" b="-1699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7188" r="-9566" b="-5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55873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79297" r="-2825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750" t="-179297" r="-310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704" t="-179297" r="-40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5134" b="-46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0164" r="-25134" b="-7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90164" r="-25134" b="-69016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90164" r="-25134" b="-59016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0164" r="-25134" b="-4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90164" r="-25134" b="-3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90164" r="-25134" b="-2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8103" r="-25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754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Architektur des Simulink-modells</a:t>
            </a:r>
            <a:br>
              <a:rPr lang="de-DE" dirty="0"/>
            </a:br>
            <a:r>
              <a:rPr lang="de-DE" b="0" dirty="0"/>
              <a:t>6.1 Oberste Ebene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Eingangssignale </a:t>
                </a:r>
                <a:r>
                  <a:rPr lang="de-DE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Drehmomente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800" b="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Wechsel zwischen berechneten stationären Werten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frei einstellbarem Drehmoment im unteren Eingang (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sind voreingestellt)</a:t>
                </a:r>
              </a:p>
              <a:p>
                <a:pPr marL="287655" lvl="1" indent="-287655"/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Ausgangssignale </a:t>
                </a:r>
                <a:r>
                  <a:rPr lang="de-DE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800" b="0" i="1" smtClean="0"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b="0" i="1" smtClean="0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de-DE" sz="1800" b="0" i="1" smtClean="0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Anzeige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von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Scope</a:t>
                </a: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Animation der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durch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Funktion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robot_display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  <a:blipFill>
                <a:blip r:embed="rId2"/>
                <a:stretch>
                  <a:fillRect l="-2458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905F177D-DBAD-C732-F191-493335B7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54" y="2859322"/>
            <a:ext cx="5629835" cy="249189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A9EA8D0-A76C-917B-014C-8E4D57E3EF8C}"/>
              </a:ext>
            </a:extLst>
          </p:cNvPr>
          <p:cNvSpPr txBox="1"/>
          <p:nvPr/>
        </p:nvSpPr>
        <p:spPr>
          <a:xfrm>
            <a:off x="6153654" y="5564514"/>
            <a:ext cx="3386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3: Oberste Ebene des Simulink-Modells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1605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Architektur des Simulink-modells</a:t>
            </a:r>
            <a:br>
              <a:rPr lang="de-DE" dirty="0"/>
            </a:br>
            <a:r>
              <a:rPr lang="de-DE" b="0" dirty="0"/>
              <a:t>6.2 Subsystem Robot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Bündelung der Eingangssignale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Eingangsvektor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b="1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endParaRPr lang="en-US" sz="1800" b="1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MATLAB function “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rhs_robot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berechnet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  <m:r>
                      <a:rPr lang="de-DE" sz="1800" b="1" i="1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xd</m:t>
                    </m:r>
                  </m:oMath>
                </a14:m>
                <a:r>
                  <a:rPr lang="en-US" sz="18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</a:t>
                </a:r>
                <a:r>
                  <a:rPr lang="en-US" sz="18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nach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Formel </a:t>
                </a:r>
                <a:r>
                  <a:rPr lang="de-DE" sz="1800" dirty="0">
                    <a:solidFill>
                      <a:schemeClr val="dk1"/>
                    </a:solidFill>
                  </a:rPr>
                  <a:t>4.10.1</a:t>
                </a: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Integration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8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Anfangsbedingungen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8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800" dirty="0"/>
                  <a:t>(siehe 4.10.3) führt zum </a:t>
                </a:r>
                <a:r>
                  <a:rPr lang="de-DE" sz="1800" dirty="0" err="1"/>
                  <a:t>Zustandvektor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1800" b="1" dirty="0"/>
              </a:p>
              <a:p>
                <a:pPr marL="287655" lvl="1" indent="-287655"/>
                <a:r>
                  <a:rPr lang="de-DE" sz="1800" dirty="0"/>
                  <a:t>Ausgangsvektor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1800" b="1" dirty="0"/>
              </a:p>
              <a:p>
                <a:pPr marL="287655" lvl="1" indent="-287655"/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  <a:blipFill>
                <a:blip r:embed="rId2"/>
                <a:stretch>
                  <a:fillRect l="-2764" t="-1940" r="-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A8A8C8D-B466-AF4A-9F92-0E6FE118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42" y="2711144"/>
            <a:ext cx="6307847" cy="2398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656F1-C1B1-1EFD-A44F-C673A89F19E2}"/>
              </a:ext>
            </a:extLst>
          </p:cNvPr>
          <p:cNvSpPr txBox="1"/>
          <p:nvPr/>
        </p:nvSpPr>
        <p:spPr>
          <a:xfrm>
            <a:off x="5475642" y="5381677"/>
            <a:ext cx="215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4: Subsystem „</a:t>
            </a:r>
            <a:r>
              <a:rPr lang="de-DE" sz="1400" dirty="0" err="1">
                <a:solidFill>
                  <a:schemeClr val="accent1"/>
                </a:solidFill>
              </a:rPr>
              <a:t>robot</a:t>
            </a:r>
            <a:r>
              <a:rPr lang="de-DE" sz="1400" dirty="0">
                <a:solidFill>
                  <a:schemeClr val="accent1"/>
                </a:solidFill>
              </a:rPr>
              <a:t>“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6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Darstellung und Interpretation der Simulationsergebnisse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konstanten Drehmomenten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4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4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4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</m:t>
                    </m:r>
                    <m:r>
                      <a:rPr lang="de-DE" sz="24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endParaRPr lang="de-DE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Chaotisches Verhalten, Aufschwingen etc.</a:t>
                </a:r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3108" t="-2239" r="-23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C4B49AE-8827-5FB4-9A1D-34AFD36B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13" y="1997119"/>
            <a:ext cx="5593976" cy="424652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4: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blipFill>
                <a:blip r:embed="rId4"/>
                <a:stretch>
                  <a:fillRect l="-540" t="-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28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4.1    </a:t>
            </a:r>
            <a:r>
              <a:rPr lang="de-DE" dirty="0"/>
              <a:t>Physikalisches Ersatzschaltbild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4.2</a:t>
            </a:r>
            <a:r>
              <a:rPr lang="de-DE" dirty="0"/>
              <a:t>	  Freischnitt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4.3</a:t>
            </a:r>
            <a:r>
              <a:rPr lang="de-DE" dirty="0"/>
              <a:t>    Energetische Gleichungen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4.4</a:t>
            </a:r>
            <a:r>
              <a:rPr lang="de-DE" dirty="0"/>
              <a:t>    Lagrange Gleichungen</a:t>
            </a:r>
            <a:r>
              <a:rPr lang="de-DE" dirty="0">
                <a:sym typeface="Wingdings" panose="05000000000000000000" pitchFamily="2" charset="2"/>
              </a:rPr>
              <a:t> Bewegungsgleichung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  <a:sym typeface="Wingdings" panose="05000000000000000000" pitchFamily="2" charset="2"/>
              </a:rPr>
              <a:t>4.5</a:t>
            </a:r>
            <a:r>
              <a:rPr lang="de-DE" dirty="0">
                <a:sym typeface="Wingdings" panose="05000000000000000000" pitchFamily="2" charset="2"/>
              </a:rPr>
              <a:t>    Zustandsraummodell</a:t>
            </a:r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de-DE" dirty="0">
                <a:solidFill>
                  <a:schemeClr val="accent1"/>
                </a:solidFill>
              </a:rPr>
              <a:t>5.1</a:t>
            </a:r>
            <a:r>
              <a:rPr lang="de-DE" dirty="0"/>
              <a:t>    Stationärer Zustand</a:t>
            </a:r>
          </a:p>
          <a:p>
            <a:pPr lvl="5" indent="0">
              <a:buClr>
                <a:schemeClr val="accent1"/>
              </a:buClr>
              <a:buNone/>
            </a:pPr>
            <a:r>
              <a:rPr lang="en-US" b="0" dirty="0">
                <a:solidFill>
                  <a:schemeClr val="accent1"/>
                </a:solidFill>
              </a:rPr>
              <a:t>5.2</a:t>
            </a:r>
            <a:r>
              <a:rPr lang="en-US" b="0" dirty="0"/>
              <a:t>   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  <a:endParaRPr lang="de-DE" dirty="0"/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</a:t>
            </a:r>
            <a:r>
              <a:rPr lang="de-DE" dirty="0" err="1"/>
              <a:t>Darsteullung</a:t>
            </a:r>
            <a:r>
              <a:rPr lang="de-DE" dirty="0"/>
              <a:t> und Interpretation der Simulationsergebnisse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den stationären Drehmomenten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4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bleiben</a:t>
                </a:r>
                <a:r>
                  <a:rPr lang="en-US" sz="24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Ruhe</a:t>
                </a:r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3108" t="-22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0BB6BF1C-CBE8-6C94-6F29-5943863C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36" y="2059391"/>
            <a:ext cx="5701553" cy="41842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5: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blipFill>
                <a:blip r:embed="rId4"/>
                <a:stretch>
                  <a:fillRect l="-540" t="-2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12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CA53F-236B-180D-39A0-8E857303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DD2D2-B1CF-F492-7DC3-F678E45E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812E9-9E25-6574-62CA-C2AAEF1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6F5103-2F7D-9A6D-9546-3991A80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Bewertung, Zusammenfassung und Ausblick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717ED-83C3-F55D-BF3A-32BD57B9FB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Alle Ziele wurden erreicht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  <p:sp>
        <p:nvSpPr>
          <p:cNvPr id="7" name="Lightning Bolt 6">
            <a:extLst>
              <a:ext uri="{FF2B5EF4-FFF2-40B4-BE49-F238E27FC236}">
                <a16:creationId xmlns:a16="http://schemas.microsoft.com/office/drawing/2014/main" id="{FF301E9D-D2BF-CE3A-5065-32670F459C7D}"/>
              </a:ext>
            </a:extLst>
          </p:cNvPr>
          <p:cNvSpPr/>
          <p:nvPr/>
        </p:nvSpPr>
        <p:spPr>
          <a:xfrm>
            <a:off x="8907332" y="2613251"/>
            <a:ext cx="1344706" cy="2397124"/>
          </a:xfrm>
          <a:prstGeom prst="lightningBol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9415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1800" dirty="0" err="1"/>
              <a:t>Modellbildung</a:t>
            </a:r>
            <a:r>
              <a:rPr lang="en-US" sz="1800" dirty="0"/>
              <a:t>, </a:t>
            </a:r>
            <a:r>
              <a:rPr lang="de-DE" sz="1800" dirty="0"/>
              <a:t>Modellierung</a:t>
            </a:r>
            <a:r>
              <a:rPr lang="en-US" sz="1800" dirty="0"/>
              <a:t> und Simulation </a:t>
            </a:r>
            <a:r>
              <a:rPr lang="en-US" sz="1800" dirty="0" err="1"/>
              <a:t>eines</a:t>
            </a:r>
            <a:r>
              <a:rPr lang="en-US" sz="1800" dirty="0"/>
              <a:t> Zwei-</a:t>
            </a:r>
            <a:r>
              <a:rPr lang="en-US" sz="1800" dirty="0" err="1"/>
              <a:t>Gelenk</a:t>
            </a:r>
            <a:r>
              <a:rPr lang="en-US" sz="1800" dirty="0"/>
              <a:t>-</a:t>
            </a:r>
            <a:r>
              <a:rPr lang="en-US" sz="1800" dirty="0" err="1"/>
              <a:t>Roboters</a:t>
            </a:r>
            <a:r>
              <a:rPr lang="en-US" sz="1800" dirty="0"/>
              <a:t> </a:t>
            </a:r>
            <a:r>
              <a:rPr lang="en-US" sz="1800" dirty="0" err="1"/>
              <a:t>mit</a:t>
            </a:r>
            <a:r>
              <a:rPr lang="en-US" sz="18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de-DE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1800" u="none" strike="noStrike" baseline="-25000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latin typeface="Cambria Math" panose="02040503050406030204" pitchFamily="18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18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0584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58641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1261997"/>
                  </p:ext>
                </p:extLst>
              </p:nvPr>
            </p:nvGraphicFramePr>
            <p:xfrm>
              <a:off x="608238" y="2040824"/>
              <a:ext cx="6665469" cy="1508444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96370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386672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35947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46480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07150">
                    <a:tc>
                      <a:txBody>
                        <a:bodyPr/>
                        <a:lstStyle/>
                        <a:p>
                          <a:pPr marL="35496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58586" r="-185965" b="-1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58586" b="-1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0064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194298" t="-158586" r="-185965" b="-232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395475" t="-158586" b="-232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850194"/>
                  </p:ext>
                </p:extLst>
              </p:nvPr>
            </p:nvGraphicFramePr>
            <p:xfrm>
              <a:off x="608238" y="3934873"/>
              <a:ext cx="8032044" cy="2428533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287869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4319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79452" r="-281739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79452" r="-100000" b="-4123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79452" b="-4123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5300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154118" r="-281739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154118" r="-100000" b="-25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154118" b="-25411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222680" r="-281739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222680" r="-100000" b="-1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222680" b="-1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91085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191739" t="-322680" r="-281739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391480" t="-322680" r="-100000" b="-226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91480" t="-322680" b="-226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de-DE" sz="1800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74918464"/>
                  </p:ext>
                </p:extLst>
              </p:nvPr>
            </p:nvGraphicFramePr>
            <p:xfrm>
              <a:off x="609537" y="2351433"/>
              <a:ext cx="8032044" cy="3146182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2687011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514441">
                    <a:tc>
                      <a:txBody>
                        <a:bodyPr/>
                        <a:lstStyle/>
                        <a:p>
                          <a:pPr marL="3473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Parameter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73977">
                    <a:tc>
                      <a:txBody>
                        <a:bodyPr/>
                        <a:lstStyle/>
                        <a:p>
                          <a:pPr marL="26225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Ellenbogengelenks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93333" r="-280180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93333" r="-99074" b="-3688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93333" b="-36888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374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Masse des 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217500" r="-280180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217500" r="-99074" b="-3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217500" b="-31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309756" r="-280180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309756" r="-99074" b="-2073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309756" b="-2073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Länge des 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420000" r="-280180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420000" r="-99074" b="-1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420000" b="-1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Schwerkraft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190991" t="-507317" r="-280180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387963" t="-507317" r="-99074" b="-97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92523" t="-507317" b="-97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3030" r="-165948" b="-3878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03030" r="-23003" b="-3878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5814" r="-262941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55814" r="-23003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23529" r="-165948" b="-15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23529" r="-23003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4884" r="-262941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34884" r="-23003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de-DE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52984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778" r="-11047" b="-47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2308" r="-11047" b="-16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471" t="-383333" r="-13971" b="-19444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1928</Words>
  <Application>Microsoft Office PowerPoint</Application>
  <PresentationFormat>Widescreen</PresentationFormat>
  <Paragraphs>340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6. Architektur des Simulink-modells 6.1 Oberste Ebene</vt:lpstr>
      <vt:lpstr>6. Architektur des Simulink-modells 6.2 Subsystem Robot</vt:lpstr>
      <vt:lpstr>7. Darstellung und Interpretation der Simulationsergebnisse</vt:lpstr>
      <vt:lpstr>7. Darsteullung und Interpretation der Simulationsergebnisse</vt:lpstr>
      <vt:lpstr>8. Bewertung, Zusammenfassung und Ausblick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Mattis Ritter</cp:lastModifiedBy>
  <cp:revision>59</cp:revision>
  <dcterms:created xsi:type="dcterms:W3CDTF">2022-04-09T09:06:39Z</dcterms:created>
  <dcterms:modified xsi:type="dcterms:W3CDTF">2022-12-10T12:59:57Z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